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625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09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8" d="100"/>
          <a:sy n="18" d="100"/>
        </p:scale>
        <p:origin x="23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62BE8-F921-4CE5-A0F9-24362C4A59F5}" type="datetimeFigureOut">
              <a:rPr lang="en-IN" smtClean="0"/>
              <a:t>28-06-2025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E5FFF-77EB-4DB6-A541-BB98501958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4369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5539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1pPr>
    <a:lvl2pPr marL="1752768" algn="l" defTabSz="3505539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2pPr>
    <a:lvl3pPr marL="3505539" algn="l" defTabSz="3505539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3pPr>
    <a:lvl4pPr marL="5258311" algn="l" defTabSz="3505539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4pPr>
    <a:lvl5pPr marL="7011079" algn="l" defTabSz="3505539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5pPr>
    <a:lvl6pPr marL="8763847" algn="l" defTabSz="3505539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6pPr>
    <a:lvl7pPr marL="10516614" algn="l" defTabSz="3505539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7pPr>
    <a:lvl8pPr marL="12269386" algn="l" defTabSz="3505539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8pPr>
    <a:lvl9pPr marL="14022154" algn="l" defTabSz="3505539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4CA200-451E-4ADC-BCA4-C4A8246FCC76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4827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A496-ADDE-4BF4-B06D-CD93185E98D4}" type="datetimeFigureOut">
              <a:rPr lang="en-GB" smtClean="0"/>
              <a:t>28/06/2025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E085-D35A-426A-AC9A-15BA6256C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933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A496-ADDE-4BF4-B06D-CD93185E98D4}" type="datetimeFigureOut">
              <a:rPr lang="en-GB" smtClean="0"/>
              <a:t>28/06/2025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E085-D35A-426A-AC9A-15BA6256C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168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A496-ADDE-4BF4-B06D-CD93185E98D4}" type="datetimeFigureOut">
              <a:rPr lang="en-GB" smtClean="0"/>
              <a:t>28/06/2025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E085-D35A-426A-AC9A-15BA6256C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782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A496-ADDE-4BF4-B06D-CD93185E98D4}" type="datetimeFigureOut">
              <a:rPr lang="en-GB" smtClean="0"/>
              <a:t>28/06/2025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E085-D35A-426A-AC9A-15BA6256C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480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A496-ADDE-4BF4-B06D-CD93185E98D4}" type="datetimeFigureOut">
              <a:rPr lang="en-GB" smtClean="0"/>
              <a:t>28/06/2025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E085-D35A-426A-AC9A-15BA6256C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306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A496-ADDE-4BF4-B06D-CD93185E98D4}" type="datetimeFigureOut">
              <a:rPr lang="en-GB" smtClean="0"/>
              <a:t>28/06/2025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E085-D35A-426A-AC9A-15BA6256C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297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A496-ADDE-4BF4-B06D-CD93185E98D4}" type="datetimeFigureOut">
              <a:rPr lang="en-GB" smtClean="0"/>
              <a:t>28/06/2025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E085-D35A-426A-AC9A-15BA6256C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199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A496-ADDE-4BF4-B06D-CD93185E98D4}" type="datetimeFigureOut">
              <a:rPr lang="en-GB" smtClean="0"/>
              <a:t>28/06/2025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E085-D35A-426A-AC9A-15BA6256C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50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A496-ADDE-4BF4-B06D-CD93185E98D4}" type="datetimeFigureOut">
              <a:rPr lang="en-GB" smtClean="0"/>
              <a:t>28/06/2025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E085-D35A-426A-AC9A-15BA6256C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306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A496-ADDE-4BF4-B06D-CD93185E98D4}" type="datetimeFigureOut">
              <a:rPr lang="en-GB" smtClean="0"/>
              <a:t>28/06/2025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E085-D35A-426A-AC9A-15BA6256C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527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A496-ADDE-4BF4-B06D-CD93185E98D4}" type="datetimeFigureOut">
              <a:rPr lang="en-GB" smtClean="0"/>
              <a:t>28/06/2025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E085-D35A-426A-AC9A-15BA6256C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90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DA496-ADDE-4BF4-B06D-CD93185E98D4}" type="datetimeFigureOut">
              <a:rPr lang="en-GB" smtClean="0"/>
              <a:t>28/06/2025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9E085-D35A-426A-AC9A-15BA6256C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223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D942EDA-F9A8-4032-9F87-9DF8FB1A3E4E}"/>
              </a:ext>
            </a:extLst>
          </p:cNvPr>
          <p:cNvSpPr/>
          <p:nvPr/>
        </p:nvSpPr>
        <p:spPr>
          <a:xfrm>
            <a:off x="5957375" y="567715"/>
            <a:ext cx="18210933" cy="25701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defTabSz="2270603"/>
            <a:r>
              <a:rPr lang="en-US" sz="7946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Illustrative Title for your research</a:t>
            </a:r>
          </a:p>
          <a:p>
            <a:pPr algn="ctr" defTabSz="2270603"/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Author name(s), Affiliation</a:t>
            </a:r>
            <a:endParaRPr lang="en-GB" sz="44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7DE32D-E4BD-44B3-8CE6-F65425C0F737}"/>
              </a:ext>
            </a:extLst>
          </p:cNvPr>
          <p:cNvSpPr txBox="1"/>
          <p:nvPr/>
        </p:nvSpPr>
        <p:spPr>
          <a:xfrm>
            <a:off x="42512" y="3269268"/>
            <a:ext cx="30203638" cy="12280285"/>
          </a:xfrm>
          <a:prstGeom prst="rect">
            <a:avLst/>
          </a:prstGeom>
          <a:noFill/>
        </p:spPr>
        <p:txBody>
          <a:bodyPr wrap="square" numCol="2" spcCol="216000" rtlCol="0">
            <a:spAutoFit/>
          </a:bodyPr>
          <a:lstStyle/>
          <a:p>
            <a:r>
              <a:rPr lang="en-I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I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Explain the abstract in bullet points Point-1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I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Point-2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I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Point-3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I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Point-4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IN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Explain the background and define the problem statement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 2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 3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 4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I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CD0255E-4D84-4207-9557-AAEEB256C27D}"/>
              </a:ext>
            </a:extLst>
          </p:cNvPr>
          <p:cNvSpPr txBox="1"/>
          <p:nvPr/>
        </p:nvSpPr>
        <p:spPr>
          <a:xfrm>
            <a:off x="71573" y="14012404"/>
            <a:ext cx="30203638" cy="10987623"/>
          </a:xfrm>
          <a:prstGeom prst="rect">
            <a:avLst/>
          </a:prstGeom>
          <a:noFill/>
        </p:spPr>
        <p:txBody>
          <a:bodyPr wrap="square" numCol="2" spcCol="216000" rtlCol="0">
            <a:spAutoFit/>
          </a:bodyPr>
          <a:lstStyle/>
          <a:p>
            <a:r>
              <a:rPr lang="en-I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Methodology-I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Provide details of the methodology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might include equations, figures, and graphs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4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4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4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4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4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4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4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</a:p>
          <a:p>
            <a:r>
              <a:rPr lang="en-I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Methodology-II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7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More details of the methodology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sz="5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sz="5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sz="5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sz="5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sz="5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sz="5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sz="5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sz="5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sz="5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28AD5E7-838C-40A6-AE6B-2D1AC78DBEEF}"/>
              </a:ext>
            </a:extLst>
          </p:cNvPr>
          <p:cNvSpPr txBox="1"/>
          <p:nvPr/>
        </p:nvSpPr>
        <p:spPr>
          <a:xfrm>
            <a:off x="-60233" y="25529677"/>
            <a:ext cx="30335445" cy="9233297"/>
          </a:xfrm>
          <a:prstGeom prst="rect">
            <a:avLst/>
          </a:prstGeom>
          <a:noFill/>
        </p:spPr>
        <p:txBody>
          <a:bodyPr wrap="square" numCol="2" spcCol="216000" rtlCol="0">
            <a:spAutoFit/>
          </a:bodyPr>
          <a:lstStyle/>
          <a:p>
            <a:r>
              <a:rPr lang="en-I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the results here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Tables, figures, graphs, equations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Comparison chart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State-of-the-art comparison table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the results’ table here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B45297-92C7-4A62-A1F3-B884DF99C56C}"/>
              </a:ext>
            </a:extLst>
          </p:cNvPr>
          <p:cNvCxnSpPr>
            <a:cxnSpLocks/>
          </p:cNvCxnSpPr>
          <p:nvPr/>
        </p:nvCxnSpPr>
        <p:spPr>
          <a:xfrm>
            <a:off x="15183017" y="3269268"/>
            <a:ext cx="0" cy="101880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35EF9A3-5A8F-4549-BBBC-BCAFFD2EC9E6}"/>
              </a:ext>
            </a:extLst>
          </p:cNvPr>
          <p:cNvCxnSpPr/>
          <p:nvPr/>
        </p:nvCxnSpPr>
        <p:spPr>
          <a:xfrm>
            <a:off x="0" y="13790661"/>
            <a:ext cx="302461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4428F70F-ADA3-437C-895B-5778ED2FAEF8}"/>
              </a:ext>
            </a:extLst>
          </p:cNvPr>
          <p:cNvCxnSpPr>
            <a:cxnSpLocks/>
          </p:cNvCxnSpPr>
          <p:nvPr/>
        </p:nvCxnSpPr>
        <p:spPr>
          <a:xfrm>
            <a:off x="15194430" y="14012406"/>
            <a:ext cx="0" cy="1086853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999CB80-937B-4DD0-B457-7F314D967C0E}"/>
              </a:ext>
            </a:extLst>
          </p:cNvPr>
          <p:cNvCxnSpPr/>
          <p:nvPr/>
        </p:nvCxnSpPr>
        <p:spPr>
          <a:xfrm>
            <a:off x="30480" y="25281621"/>
            <a:ext cx="302461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7" name="Table 96">
            <a:extLst>
              <a:ext uri="{FF2B5EF4-FFF2-40B4-BE49-F238E27FC236}">
                <a16:creationId xmlns:a16="http://schemas.microsoft.com/office/drawing/2014/main" id="{E52A6609-A8B2-4AC4-AD7F-BD14C25AA6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850012"/>
              </p:ext>
            </p:extLst>
          </p:nvPr>
        </p:nvGraphicFramePr>
        <p:xfrm>
          <a:off x="17002093" y="28628754"/>
          <a:ext cx="11408630" cy="7780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966">
                  <a:extLst>
                    <a:ext uri="{9D8B030D-6E8A-4147-A177-3AD203B41FA5}">
                      <a16:colId xmlns:a16="http://schemas.microsoft.com/office/drawing/2014/main" val="2286254318"/>
                    </a:ext>
                  </a:extLst>
                </a:gridCol>
                <a:gridCol w="2431087">
                  <a:extLst>
                    <a:ext uri="{9D8B030D-6E8A-4147-A177-3AD203B41FA5}">
                      <a16:colId xmlns:a16="http://schemas.microsoft.com/office/drawing/2014/main" val="4275002999"/>
                    </a:ext>
                  </a:extLst>
                </a:gridCol>
                <a:gridCol w="2319861">
                  <a:extLst>
                    <a:ext uri="{9D8B030D-6E8A-4147-A177-3AD203B41FA5}">
                      <a16:colId xmlns:a16="http://schemas.microsoft.com/office/drawing/2014/main" val="3544863350"/>
                    </a:ext>
                  </a:extLst>
                </a:gridCol>
                <a:gridCol w="2653539">
                  <a:extLst>
                    <a:ext uri="{9D8B030D-6E8A-4147-A177-3AD203B41FA5}">
                      <a16:colId xmlns:a16="http://schemas.microsoft.com/office/drawing/2014/main" val="491774100"/>
                    </a:ext>
                  </a:extLst>
                </a:gridCol>
                <a:gridCol w="1843177">
                  <a:extLst>
                    <a:ext uri="{9D8B030D-6E8A-4147-A177-3AD203B41FA5}">
                      <a16:colId xmlns:a16="http://schemas.microsoft.com/office/drawing/2014/main" val="986706243"/>
                    </a:ext>
                  </a:extLst>
                </a:gridCol>
              </a:tblGrid>
              <a:tr h="310148">
                <a:tc>
                  <a:txBody>
                    <a:bodyPr/>
                    <a:lstStyle/>
                    <a:p>
                      <a:pPr algn="l" fontAlgn="b"/>
                      <a:r>
                        <a:rPr lang="en-IN" sz="36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Heading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36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Perf measure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36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accuracy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36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error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36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IoU</a:t>
                      </a:r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3878255"/>
                  </a:ext>
                </a:extLst>
              </a:tr>
              <a:tr h="310148">
                <a:tc rowSpan="4">
                  <a:txBody>
                    <a:bodyPr/>
                    <a:lstStyle/>
                    <a:p>
                      <a:pPr algn="l" fontAlgn="ctr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9503167"/>
                  </a:ext>
                </a:extLst>
              </a:tr>
              <a:tr h="31014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9374984"/>
                  </a:ext>
                </a:extLst>
              </a:tr>
              <a:tr h="31014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322657"/>
                  </a:ext>
                </a:extLst>
              </a:tr>
              <a:tr h="31014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1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1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6939347"/>
                  </a:ext>
                </a:extLst>
              </a:tr>
              <a:tr h="310148">
                <a:tc rowSpan="4">
                  <a:txBody>
                    <a:bodyPr/>
                    <a:lstStyle/>
                    <a:p>
                      <a:pPr algn="l" fontAlgn="ctr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7282921"/>
                  </a:ext>
                </a:extLst>
              </a:tr>
              <a:tr h="31014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2369728"/>
                  </a:ext>
                </a:extLst>
              </a:tr>
              <a:tr h="31014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0428207"/>
                  </a:ext>
                </a:extLst>
              </a:tr>
              <a:tr h="31014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1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1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6423506"/>
                  </a:ext>
                </a:extLst>
              </a:tr>
              <a:tr h="310148">
                <a:tc rowSpan="4">
                  <a:txBody>
                    <a:bodyPr/>
                    <a:lstStyle/>
                    <a:p>
                      <a:pPr algn="l" fontAlgn="ctr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33585"/>
                  </a:ext>
                </a:extLst>
              </a:tr>
              <a:tr h="31014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5885626"/>
                  </a:ext>
                </a:extLst>
              </a:tr>
              <a:tr h="31014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1826282"/>
                  </a:ext>
                </a:extLst>
              </a:tr>
              <a:tr h="31014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3600" b="0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1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6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71219"/>
                  </a:ext>
                </a:extLst>
              </a:tr>
            </a:tbl>
          </a:graphicData>
        </a:graphic>
      </p:graphicFrame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A8B24317-FB3C-44A4-B332-52153B1C51E5}"/>
              </a:ext>
            </a:extLst>
          </p:cNvPr>
          <p:cNvCxnSpPr>
            <a:cxnSpLocks/>
          </p:cNvCxnSpPr>
          <p:nvPr/>
        </p:nvCxnSpPr>
        <p:spPr>
          <a:xfrm>
            <a:off x="15137604" y="25322893"/>
            <a:ext cx="1" cy="1135488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56D43173-5401-4AC7-8EDD-E97BD8E7AA20}"/>
              </a:ext>
            </a:extLst>
          </p:cNvPr>
          <p:cNvCxnSpPr/>
          <p:nvPr/>
        </p:nvCxnSpPr>
        <p:spPr>
          <a:xfrm>
            <a:off x="30480" y="36680622"/>
            <a:ext cx="302461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E18D01EA-A12E-4D8C-B8E2-C12D92DAD16A}"/>
              </a:ext>
            </a:extLst>
          </p:cNvPr>
          <p:cNvSpPr txBox="1"/>
          <p:nvPr/>
        </p:nvSpPr>
        <p:spPr>
          <a:xfrm>
            <a:off x="-2" y="36795003"/>
            <a:ext cx="30275214" cy="2308324"/>
          </a:xfrm>
          <a:prstGeom prst="rect">
            <a:avLst/>
          </a:prstGeom>
          <a:noFill/>
        </p:spPr>
        <p:txBody>
          <a:bodyPr wrap="square" numCol="1" spcCol="216000" rtlCol="0">
            <a:spAutoFit/>
          </a:bodyPr>
          <a:lstStyle/>
          <a:p>
            <a:r>
              <a:rPr lang="en-I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 the conclusion here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may also add future scope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E41384BA-8F82-45CF-A9A6-6B43D9E202FB}"/>
              </a:ext>
            </a:extLst>
          </p:cNvPr>
          <p:cNvCxnSpPr/>
          <p:nvPr/>
        </p:nvCxnSpPr>
        <p:spPr>
          <a:xfrm>
            <a:off x="-60233" y="39380326"/>
            <a:ext cx="302461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84518D74-B0DF-5C84-F869-EBF24ABF6ABB}"/>
              </a:ext>
            </a:extLst>
          </p:cNvPr>
          <p:cNvSpPr/>
          <p:nvPr/>
        </p:nvSpPr>
        <p:spPr>
          <a:xfrm>
            <a:off x="15783338" y="3447693"/>
            <a:ext cx="13688477" cy="99432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Place-holder for block diagram or flow chart or graphical abstract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D1356E2E-F3FE-57E0-DB6A-2ADC522C8B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4917" y="71224"/>
            <a:ext cx="3557784" cy="3379895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C8DAEB73-25AF-F4D2-BFBF-8D603DEBAF5D}"/>
              </a:ext>
            </a:extLst>
          </p:cNvPr>
          <p:cNvSpPr txBox="1"/>
          <p:nvPr/>
        </p:nvSpPr>
        <p:spPr>
          <a:xfrm>
            <a:off x="-30118" y="39776850"/>
            <a:ext cx="30275214" cy="2862322"/>
          </a:xfrm>
          <a:prstGeom prst="rect">
            <a:avLst/>
          </a:prstGeom>
          <a:noFill/>
        </p:spPr>
        <p:txBody>
          <a:bodyPr wrap="square" numCol="1" spcCol="216000" rtlCol="0">
            <a:spAutoFit/>
          </a:bodyPr>
          <a:lstStyle/>
          <a:p>
            <a:r>
              <a:rPr lang="en-I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References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 first ref.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[2] second ref.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[3] third ref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B8E8B3-BC23-4AB3-9BF6-EE6F21A48F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73" y="84519"/>
            <a:ext cx="3464301" cy="329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7295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464</TotalTime>
  <Words>131</Words>
  <Application>Microsoft Office PowerPoint</Application>
  <PresentationFormat>Custom</PresentationFormat>
  <Paragraphs>87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Times New Roman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Ritesh</dc:creator>
  <cp:lastModifiedBy>Arpan Desai</cp:lastModifiedBy>
  <cp:revision>12</cp:revision>
  <dcterms:created xsi:type="dcterms:W3CDTF">2022-03-25T03:47:49Z</dcterms:created>
  <dcterms:modified xsi:type="dcterms:W3CDTF">2025-06-28T03:36:42Z</dcterms:modified>
</cp:coreProperties>
</file>